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</p:sldMasterIdLst>
  <p:notesMasterIdLst>
    <p:notesMasterId r:id="rId29"/>
  </p:notesMasterIdLst>
  <p:handoutMasterIdLst>
    <p:handoutMasterId r:id="rId30"/>
  </p:handoutMasterIdLst>
  <p:sldIdLst>
    <p:sldId id="2061" r:id="rId5"/>
    <p:sldId id="1660" r:id="rId6"/>
    <p:sldId id="2064" r:id="rId7"/>
    <p:sldId id="2065" r:id="rId8"/>
    <p:sldId id="2066" r:id="rId9"/>
    <p:sldId id="2067" r:id="rId10"/>
    <p:sldId id="2071" r:id="rId11"/>
    <p:sldId id="2073" r:id="rId12"/>
    <p:sldId id="2069" r:id="rId13"/>
    <p:sldId id="2072" r:id="rId14"/>
    <p:sldId id="2068" r:id="rId15"/>
    <p:sldId id="2056" r:id="rId16"/>
    <p:sldId id="2043" r:id="rId17"/>
    <p:sldId id="2044" r:id="rId18"/>
    <p:sldId id="2063" r:id="rId19"/>
    <p:sldId id="2046" r:id="rId20"/>
    <p:sldId id="1716" r:id="rId21"/>
    <p:sldId id="1524" r:id="rId22"/>
    <p:sldId id="1527" r:id="rId23"/>
    <p:sldId id="2052" r:id="rId24"/>
    <p:sldId id="2057" r:id="rId25"/>
    <p:sldId id="1529" r:id="rId26"/>
    <p:sldId id="2053" r:id="rId27"/>
    <p:sldId id="2058" r:id="rId28"/>
  </p:sldIdLst>
  <p:sldSz cx="12192000" cy="6858000"/>
  <p:notesSz cx="6858000" cy="9144000"/>
  <p:defaultTextStyle>
    <a:defPPr>
      <a:defRPr lang="en-US"/>
    </a:defPPr>
    <a:lvl1pPr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4556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9128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3700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1827213" indent="1588" algn="l" defTabSz="912813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60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6pPr>
    <a:lvl7pPr marL="27432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7pPr>
    <a:lvl8pPr marL="32004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8pPr>
    <a:lvl9pPr marL="3657600" algn="l" defTabSz="914400" rtl="0" eaLnBrk="1" latinLnBrk="0" hangingPunct="1">
      <a:defRPr sz="17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ku Uchikawa" initials="" lastIdx="11" clrIdx="0"/>
  <p:cmAuthor id="2" name="Mary Feil-Jacobs" initials="" lastIdx="43" clrIdx="1"/>
  <p:cmAuthor id="3" name="Monica Lueder" initials="" lastIdx="22" clrIdx="2"/>
  <p:cmAuthor id="4" name="Unknown User1" initials="Unknown User1" lastIdx="28" clrIdx="3"/>
  <p:cmAuthor id="5" name="Tracy Tran" initials="" lastIdx="9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C9FD"/>
    <a:srgbClr val="89D1FF"/>
    <a:srgbClr val="002A86"/>
    <a:srgbClr val="0070F2"/>
    <a:srgbClr val="89D2FF"/>
    <a:srgbClr val="032986"/>
    <a:srgbClr val="F5F6F8"/>
    <a:srgbClr val="0076CB"/>
    <a:srgbClr val="FE0000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03" autoAdjust="0"/>
    <p:restoredTop sz="78539" autoAdjust="0"/>
  </p:normalViewPr>
  <p:slideViewPr>
    <p:cSldViewPr snapToGrid="0">
      <p:cViewPr varScale="1">
        <p:scale>
          <a:sx n="93" d="100"/>
          <a:sy n="93" d="100"/>
        </p:scale>
        <p:origin x="59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998DDFDC-1C44-4205-842A-F39297517D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-11113"/>
            <a:ext cx="2971800" cy="45720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14367" eaLnBrk="1" fontAlgn="auto" hangingPunct="1">
              <a:spcBef>
                <a:spcPts val="0"/>
              </a:spcBef>
              <a:spcAft>
                <a:spcPts val="0"/>
              </a:spcAft>
              <a:defRPr sz="1200" dirty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5A09F6-C33B-4CE0-B328-A5B796B8E2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/>
            </a:lvl1pPr>
          </a:lstStyle>
          <a:p>
            <a:pPr>
              <a:defRPr/>
            </a:pPr>
            <a:fld id="{076A9916-439C-4431-97F6-A300BC6386FA}" type="datetime8">
              <a:rPr lang="en-US"/>
              <a:pPr>
                <a:defRPr/>
              </a:pPr>
              <a:t>9/19/2023 2:11 PM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4DAA27-F6AD-45DE-A73D-8D673EED05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4375" cy="331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398463" algn="l" defTabSz="914099" fontAlgn="auto">
              <a:spcBef>
                <a:spcPts val="0"/>
              </a:spcBef>
              <a:spcAft>
                <a:spcPts val="0"/>
              </a:spcAft>
              <a:defRPr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BAF417-AD21-4405-8CA2-E9A8F5531D1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783263" y="8685213"/>
            <a:ext cx="107315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/>
            </a:lvl1pPr>
          </a:lstStyle>
          <a:p>
            <a:pPr>
              <a:defRPr/>
            </a:pPr>
            <a:fld id="{C116318A-FE1E-4A1B-8179-FF037B9BDA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svg>
</file>

<file path=ppt/media/image3.jpg>
</file>

<file path=ppt/media/image4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7C62777-68FB-4438-8904-87A5A48FF7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14367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Segoe U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A356DF00-F788-45E7-A947-D52CE71E7B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CD13534-2915-41AA-8B19-225BC064778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1375" cy="3556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 defTabSz="914099" fontAlgn="auto">
              <a:spcBef>
                <a:spcPts val="0"/>
              </a:spcBef>
              <a:spcAft>
                <a:spcPts val="0"/>
              </a:spcAft>
              <a:defRPr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75654602-7C9C-4D30-A8B3-68B40AF6E4A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93709C18-1759-4834-B9A7-2A4A4DEF8FEE}" type="datetime8">
              <a:rPr lang="en-US"/>
              <a:pPr>
                <a:defRPr/>
              </a:pPr>
              <a:t>9/19/2023 2:10 PM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156DBA51-2F57-4F26-9863-D434DF417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FDC5FC0-860A-433A-B96C-C43F738B44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908675" y="8685213"/>
            <a:ext cx="947738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914367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7339760D-58A6-4F8B-9C20-3902ABE1EB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/>
  <p:notesStyle>
    <a:lvl1pPr algn="l" defTabSz="912813" rtl="0" fontAlgn="base">
      <a:lnSpc>
        <a:spcPct val="90000"/>
      </a:lnSpc>
      <a:spcBef>
        <a:spcPct val="30000"/>
      </a:spcBef>
      <a:spcAft>
        <a:spcPts val="338"/>
      </a:spcAft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212725" indent="-104775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327025" indent="-114300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482600" indent="-146050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614363" indent="-114300" algn="l" defTabSz="912813" rtl="0" fontAlgn="base">
      <a:lnSpc>
        <a:spcPct val="90000"/>
      </a:lnSpc>
      <a:spcBef>
        <a:spcPct val="30000"/>
      </a:spcBef>
      <a:spcAft>
        <a:spcPts val="338"/>
      </a:spcAft>
      <a:buFont typeface="Arial" panose="020B0604020202020204" pitchFamily="34" charset="0"/>
      <a:buChar char="•"/>
      <a:defRPr sz="8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>
            <a:extLst>
              <a:ext uri="{FF2B5EF4-FFF2-40B4-BE49-F238E27FC236}">
                <a16:creationId xmlns:a16="http://schemas.microsoft.com/office/drawing/2014/main" id="{5A73D411-4957-48AF-A830-310C465C5F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5DA5E6-4D6C-4227-92CA-49DAE5A44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/>
          </a:p>
        </p:txBody>
      </p:sp>
      <p:sp>
        <p:nvSpPr>
          <p:cNvPr id="23556" name="Header Placeholder 3">
            <a:extLst>
              <a:ext uri="{FF2B5EF4-FFF2-40B4-BE49-F238E27FC236}">
                <a16:creationId xmlns:a16="http://schemas.microsoft.com/office/drawing/2014/main" id="{EE339108-E50F-468B-9037-98A8CDC0CD2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06C76-AB13-4AEA-8A90-E8B400D8533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23558" name="Date Placeholder 5">
            <a:extLst>
              <a:ext uri="{FF2B5EF4-FFF2-40B4-BE49-F238E27FC236}">
                <a16:creationId xmlns:a16="http://schemas.microsoft.com/office/drawing/2014/main" id="{F3BE364F-E709-4B93-B054-BEC3E629745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B9DE862-59C4-4122-B1F1-72009F08B25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23559" name="Slide Number Placeholder 6">
            <a:extLst>
              <a:ext uri="{FF2B5EF4-FFF2-40B4-BE49-F238E27FC236}">
                <a16:creationId xmlns:a16="http://schemas.microsoft.com/office/drawing/2014/main" id="{C220A6B6-375B-4F60-83FA-FB399B057D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37A2D86B-C17E-44C4-84EA-9B8AEA77B793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>
            <a:extLst>
              <a:ext uri="{FF2B5EF4-FFF2-40B4-BE49-F238E27FC236}">
                <a16:creationId xmlns:a16="http://schemas.microsoft.com/office/drawing/2014/main" id="{5A73D411-4957-48AF-A830-310C465C5F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5DA5E6-4D6C-4227-92CA-49DAE5A44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 dirty="0"/>
          </a:p>
        </p:txBody>
      </p:sp>
      <p:sp>
        <p:nvSpPr>
          <p:cNvPr id="23556" name="Header Placeholder 3">
            <a:extLst>
              <a:ext uri="{FF2B5EF4-FFF2-40B4-BE49-F238E27FC236}">
                <a16:creationId xmlns:a16="http://schemas.microsoft.com/office/drawing/2014/main" id="{EE339108-E50F-468B-9037-98A8CDC0CD2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06C76-AB13-4AEA-8A90-E8B400D8533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23558" name="Date Placeholder 5">
            <a:extLst>
              <a:ext uri="{FF2B5EF4-FFF2-40B4-BE49-F238E27FC236}">
                <a16:creationId xmlns:a16="http://schemas.microsoft.com/office/drawing/2014/main" id="{F3BE364F-E709-4B93-B054-BEC3E629745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B9DE862-59C4-4122-B1F1-72009F08B25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23559" name="Slide Number Placeholder 6">
            <a:extLst>
              <a:ext uri="{FF2B5EF4-FFF2-40B4-BE49-F238E27FC236}">
                <a16:creationId xmlns:a16="http://schemas.microsoft.com/office/drawing/2014/main" id="{C220A6B6-375B-4F60-83FA-FB399B057D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37A2D86B-C17E-44C4-84EA-9B8AEA77B793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958820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>
            <a:extLst>
              <a:ext uri="{FF2B5EF4-FFF2-40B4-BE49-F238E27FC236}">
                <a16:creationId xmlns:a16="http://schemas.microsoft.com/office/drawing/2014/main" id="{F76496A8-0368-44A5-91A5-DD67B3FB782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9B6472-535E-4329-B61B-0250844565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/>
          </a:p>
        </p:txBody>
      </p:sp>
      <p:sp>
        <p:nvSpPr>
          <p:cNvPr id="33796" name="Header Placeholder 3">
            <a:extLst>
              <a:ext uri="{FF2B5EF4-FFF2-40B4-BE49-F238E27FC236}">
                <a16:creationId xmlns:a16="http://schemas.microsoft.com/office/drawing/2014/main" id="{97E31DFA-0F32-4737-BF78-DA1B7AD54E6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6BADF-1EF4-4E68-80C1-21C4DE45809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33798" name="Date Placeholder 5">
            <a:extLst>
              <a:ext uri="{FF2B5EF4-FFF2-40B4-BE49-F238E27FC236}">
                <a16:creationId xmlns:a16="http://schemas.microsoft.com/office/drawing/2014/main" id="{5B293523-E2CF-44E5-9815-D11080F0427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C0923797-BFE1-4FBF-ABA8-13D796AF4AD5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33799" name="Slide Number Placeholder 6">
            <a:extLst>
              <a:ext uri="{FF2B5EF4-FFF2-40B4-BE49-F238E27FC236}">
                <a16:creationId xmlns:a16="http://schemas.microsoft.com/office/drawing/2014/main" id="{F237BC5E-2D54-44C1-A0DA-10F8565D416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524090C6-2893-4D5A-AD5E-38487F6BB71E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>
            <a:extLst>
              <a:ext uri="{FF2B5EF4-FFF2-40B4-BE49-F238E27FC236}">
                <a16:creationId xmlns:a16="http://schemas.microsoft.com/office/drawing/2014/main" id="{1266D29B-44DD-4E6C-BAAC-A40231C348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BF5E8D-1A3C-4825-AB08-99D4A5AC0C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/>
          </a:p>
        </p:txBody>
      </p:sp>
      <p:sp>
        <p:nvSpPr>
          <p:cNvPr id="35844" name="Header Placeholder 3">
            <a:extLst>
              <a:ext uri="{FF2B5EF4-FFF2-40B4-BE49-F238E27FC236}">
                <a16:creationId xmlns:a16="http://schemas.microsoft.com/office/drawing/2014/main" id="{E8D5EBC2-4045-4324-8E99-EB551E0DAC3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BB689-4D16-4965-9BC9-452CE5F769C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35846" name="Date Placeholder 5">
            <a:extLst>
              <a:ext uri="{FF2B5EF4-FFF2-40B4-BE49-F238E27FC236}">
                <a16:creationId xmlns:a16="http://schemas.microsoft.com/office/drawing/2014/main" id="{88D355AD-EC5C-464A-AA77-281C02B15413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22FB04F0-C1B8-496B-AED6-841B212E96EC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35847" name="Slide Number Placeholder 6">
            <a:extLst>
              <a:ext uri="{FF2B5EF4-FFF2-40B4-BE49-F238E27FC236}">
                <a16:creationId xmlns:a16="http://schemas.microsoft.com/office/drawing/2014/main" id="{C2387D6F-3E16-4FD7-9065-9E38AB3541B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7B445A7C-5D1A-44DE-B53C-A134B6E6A6B5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id="{186C8EAC-7041-4586-AEAC-C42D21E617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5E9652-FF1E-43BB-9B97-D38403C56B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/>
          </a:p>
        </p:txBody>
      </p:sp>
      <p:sp>
        <p:nvSpPr>
          <p:cNvPr id="48132" name="Header Placeholder 3">
            <a:extLst>
              <a:ext uri="{FF2B5EF4-FFF2-40B4-BE49-F238E27FC236}">
                <a16:creationId xmlns:a16="http://schemas.microsoft.com/office/drawing/2014/main" id="{B7173E81-80C0-4E69-BEEB-7D0616C851B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C5EAA-88CB-4EDA-87FB-7BADA91FFCA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48134" name="Date Placeholder 5">
            <a:extLst>
              <a:ext uri="{FF2B5EF4-FFF2-40B4-BE49-F238E27FC236}">
                <a16:creationId xmlns:a16="http://schemas.microsoft.com/office/drawing/2014/main" id="{6B63B70A-959D-4A57-974F-27AC5208624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4C761F25-18E8-4E8E-855B-6AAD9C2C7982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48135" name="Slide Number Placeholder 6">
            <a:extLst>
              <a:ext uri="{FF2B5EF4-FFF2-40B4-BE49-F238E27FC236}">
                <a16:creationId xmlns:a16="http://schemas.microsoft.com/office/drawing/2014/main" id="{124230EB-FA7C-44D7-9FBE-11E71F9FFA9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4EB2438B-5C09-4BC1-BB90-A6F3196D2309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id="{186C8EAC-7041-4586-AEAC-C42D21E617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5E9652-FF1E-43BB-9B97-D38403C56B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/>
          </a:p>
        </p:txBody>
      </p:sp>
      <p:sp>
        <p:nvSpPr>
          <p:cNvPr id="48132" name="Header Placeholder 3">
            <a:extLst>
              <a:ext uri="{FF2B5EF4-FFF2-40B4-BE49-F238E27FC236}">
                <a16:creationId xmlns:a16="http://schemas.microsoft.com/office/drawing/2014/main" id="{B7173E81-80C0-4E69-BEEB-7D0616C851B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C5EAA-88CB-4EDA-87FB-7BADA91FFCA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48134" name="Date Placeholder 5">
            <a:extLst>
              <a:ext uri="{FF2B5EF4-FFF2-40B4-BE49-F238E27FC236}">
                <a16:creationId xmlns:a16="http://schemas.microsoft.com/office/drawing/2014/main" id="{6B63B70A-959D-4A57-974F-27AC5208624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4C761F25-18E8-4E8E-855B-6AAD9C2C7982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48135" name="Slide Number Placeholder 6">
            <a:extLst>
              <a:ext uri="{FF2B5EF4-FFF2-40B4-BE49-F238E27FC236}">
                <a16:creationId xmlns:a16="http://schemas.microsoft.com/office/drawing/2014/main" id="{124230EB-FA7C-44D7-9FBE-11E71F9FFA9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4EB2438B-5C09-4BC1-BB90-A6F3196D2309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269953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90E7C2DC-CA5D-4E1A-B17F-C21A6EB3D83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5CE38D-AB78-4A05-AA9C-A6E6DC8513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/>
          </a:p>
        </p:txBody>
      </p:sp>
      <p:sp>
        <p:nvSpPr>
          <p:cNvPr id="50180" name="Header Placeholder 3">
            <a:extLst>
              <a:ext uri="{FF2B5EF4-FFF2-40B4-BE49-F238E27FC236}">
                <a16:creationId xmlns:a16="http://schemas.microsoft.com/office/drawing/2014/main" id="{09EEE52F-E870-4F05-A5C5-049F34A52A1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111C0-60A5-4A9A-877D-9028DEA9671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0182" name="Date Placeholder 5">
            <a:extLst>
              <a:ext uri="{FF2B5EF4-FFF2-40B4-BE49-F238E27FC236}">
                <a16:creationId xmlns:a16="http://schemas.microsoft.com/office/drawing/2014/main" id="{1DCAFD98-D1A7-4ABA-AAF3-00370A0AF64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9C8FB07-3D38-4632-9DD0-983BD3FDC1F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50183" name="Slide Number Placeholder 6">
            <a:extLst>
              <a:ext uri="{FF2B5EF4-FFF2-40B4-BE49-F238E27FC236}">
                <a16:creationId xmlns:a16="http://schemas.microsoft.com/office/drawing/2014/main" id="{3901ACC8-4653-4F28-B8E9-2C568BAACB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BA46986E-9802-42D4-9ABC-AA66599757E7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90E7C2DC-CA5D-4E1A-B17F-C21A6EB3D83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5CE38D-AB78-4A05-AA9C-A6E6DC8513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/>
          </a:p>
        </p:txBody>
      </p:sp>
      <p:sp>
        <p:nvSpPr>
          <p:cNvPr id="50180" name="Header Placeholder 3">
            <a:extLst>
              <a:ext uri="{FF2B5EF4-FFF2-40B4-BE49-F238E27FC236}">
                <a16:creationId xmlns:a16="http://schemas.microsoft.com/office/drawing/2014/main" id="{09EEE52F-E870-4F05-A5C5-049F34A52A1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111C0-60A5-4A9A-877D-9028DEA9671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50182" name="Date Placeholder 5">
            <a:extLst>
              <a:ext uri="{FF2B5EF4-FFF2-40B4-BE49-F238E27FC236}">
                <a16:creationId xmlns:a16="http://schemas.microsoft.com/office/drawing/2014/main" id="{1DCAFD98-D1A7-4ABA-AAF3-00370A0AF64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9C8FB07-3D38-4632-9DD0-983BD3FDC1F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50183" name="Slide Number Placeholder 6">
            <a:extLst>
              <a:ext uri="{FF2B5EF4-FFF2-40B4-BE49-F238E27FC236}">
                <a16:creationId xmlns:a16="http://schemas.microsoft.com/office/drawing/2014/main" id="{3901ACC8-4653-4F28-B8E9-2C568BAACB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BA46986E-9802-42D4-9ABC-AA66599757E7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169147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>
            <a:extLst>
              <a:ext uri="{FF2B5EF4-FFF2-40B4-BE49-F238E27FC236}">
                <a16:creationId xmlns:a16="http://schemas.microsoft.com/office/drawing/2014/main" id="{5A73D411-4957-48AF-A830-310C465C5F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5DA5E6-4D6C-4227-92CA-49DAE5A44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US" sz="882" dirty="0"/>
              <a:t>Remove times</a:t>
            </a:r>
          </a:p>
        </p:txBody>
      </p:sp>
      <p:sp>
        <p:nvSpPr>
          <p:cNvPr id="23556" name="Header Placeholder 3">
            <a:extLst>
              <a:ext uri="{FF2B5EF4-FFF2-40B4-BE49-F238E27FC236}">
                <a16:creationId xmlns:a16="http://schemas.microsoft.com/office/drawing/2014/main" id="{EE339108-E50F-468B-9037-98A8CDC0CD2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06C76-AB13-4AEA-8A90-E8B400D8533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23558" name="Date Placeholder 5">
            <a:extLst>
              <a:ext uri="{FF2B5EF4-FFF2-40B4-BE49-F238E27FC236}">
                <a16:creationId xmlns:a16="http://schemas.microsoft.com/office/drawing/2014/main" id="{F3BE364F-E709-4B93-B054-BEC3E629745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B9DE862-59C4-4122-B1F1-72009F08B25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23559" name="Slide Number Placeholder 6">
            <a:extLst>
              <a:ext uri="{FF2B5EF4-FFF2-40B4-BE49-F238E27FC236}">
                <a16:creationId xmlns:a16="http://schemas.microsoft.com/office/drawing/2014/main" id="{C220A6B6-375B-4F60-83FA-FB399B057D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37A2D86B-C17E-44C4-84EA-9B8AEA77B793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3001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>
            <a:extLst>
              <a:ext uri="{FF2B5EF4-FFF2-40B4-BE49-F238E27FC236}">
                <a16:creationId xmlns:a16="http://schemas.microsoft.com/office/drawing/2014/main" id="{5A73D411-4957-48AF-A830-310C465C5F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5DA5E6-4D6C-4227-92CA-49DAE5A44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 dirty="0"/>
          </a:p>
        </p:txBody>
      </p:sp>
      <p:sp>
        <p:nvSpPr>
          <p:cNvPr id="23556" name="Header Placeholder 3">
            <a:extLst>
              <a:ext uri="{FF2B5EF4-FFF2-40B4-BE49-F238E27FC236}">
                <a16:creationId xmlns:a16="http://schemas.microsoft.com/office/drawing/2014/main" id="{EE339108-E50F-468B-9037-98A8CDC0CD2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06C76-AB13-4AEA-8A90-E8B400D8533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23558" name="Date Placeholder 5">
            <a:extLst>
              <a:ext uri="{FF2B5EF4-FFF2-40B4-BE49-F238E27FC236}">
                <a16:creationId xmlns:a16="http://schemas.microsoft.com/office/drawing/2014/main" id="{F3BE364F-E709-4B93-B054-BEC3E629745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B9DE862-59C4-4122-B1F1-72009F08B25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23559" name="Slide Number Placeholder 6">
            <a:extLst>
              <a:ext uri="{FF2B5EF4-FFF2-40B4-BE49-F238E27FC236}">
                <a16:creationId xmlns:a16="http://schemas.microsoft.com/office/drawing/2014/main" id="{C220A6B6-375B-4F60-83FA-FB399B057D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37A2D86B-C17E-44C4-84EA-9B8AEA77B793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907856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>
            <a:extLst>
              <a:ext uri="{FF2B5EF4-FFF2-40B4-BE49-F238E27FC236}">
                <a16:creationId xmlns:a16="http://schemas.microsoft.com/office/drawing/2014/main" id="{5A73D411-4957-48AF-A830-310C465C5F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5DA5E6-4D6C-4227-92CA-49DAE5A44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Efficiency: CI/CD streamlines development, reducing wasted time and effort.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Consistency: Ensures uniformity in software builds and deployments.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Quality Assurance: Automated testing enhances software reliability.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Speed: Accelerates development cycles for faster time-to-market.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Scalability: Easily handles increased workloads as your project grows.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Security: Integrates security measures to protect your code.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Risk Reduction: Identifies and mitigates issues early in the process.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Traceability and Auditing: Provides a clear history of changes for compliance.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Reproducibility: Allows easy recreation of any past build or release.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Continuous Improvement: Encourages ongoing enhancements and optimizations.</a:t>
            </a: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sz="882" dirty="0"/>
          </a:p>
        </p:txBody>
      </p:sp>
      <p:sp>
        <p:nvSpPr>
          <p:cNvPr id="23556" name="Header Placeholder 3">
            <a:extLst>
              <a:ext uri="{FF2B5EF4-FFF2-40B4-BE49-F238E27FC236}">
                <a16:creationId xmlns:a16="http://schemas.microsoft.com/office/drawing/2014/main" id="{EE339108-E50F-468B-9037-98A8CDC0CD2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06C76-AB13-4AEA-8A90-E8B400D8533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23558" name="Date Placeholder 5">
            <a:extLst>
              <a:ext uri="{FF2B5EF4-FFF2-40B4-BE49-F238E27FC236}">
                <a16:creationId xmlns:a16="http://schemas.microsoft.com/office/drawing/2014/main" id="{F3BE364F-E709-4B93-B054-BEC3E629745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B9DE862-59C4-4122-B1F1-72009F08B25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23559" name="Slide Number Placeholder 6">
            <a:extLst>
              <a:ext uri="{FF2B5EF4-FFF2-40B4-BE49-F238E27FC236}">
                <a16:creationId xmlns:a16="http://schemas.microsoft.com/office/drawing/2014/main" id="{C220A6B6-375B-4F60-83FA-FB399B057D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37A2D86B-C17E-44C4-84EA-9B8AEA77B793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93640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>
            <a:extLst>
              <a:ext uri="{FF2B5EF4-FFF2-40B4-BE49-F238E27FC236}">
                <a16:creationId xmlns:a16="http://schemas.microsoft.com/office/drawing/2014/main" id="{5A73D411-4957-48AF-A830-310C465C5F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5DA5E6-4D6C-4227-92CA-49DAE5A44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US" sz="2000" b="1" i="0" dirty="0">
                <a:effectLst/>
                <a:latin typeface="Söhne"/>
              </a:rPr>
              <a:t>Artifacts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Package management tool for hosting and managing own packages, including </a:t>
            </a:r>
            <a:r>
              <a:rPr lang="en-US" sz="2000" b="0" i="0" dirty="0" err="1">
                <a:solidFill>
                  <a:srgbClr val="D1D5DB"/>
                </a:solidFill>
                <a:effectLst/>
                <a:latin typeface="Söhne"/>
              </a:rPr>
              <a:t>npm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 and maven, docker etc.</a:t>
            </a:r>
          </a:p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US" sz="2000" b="1" i="0" dirty="0">
                <a:effectLst/>
                <a:latin typeface="Söhne"/>
              </a:rPr>
              <a:t>Test Plans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Test management tool for planning, tracking, and managing testing efforts</a:t>
            </a:r>
          </a:p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US" sz="2000" b="1" i="0" dirty="0">
                <a:effectLst/>
                <a:latin typeface="Söhne"/>
              </a:rPr>
              <a:t>Boards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Agile project management tool for planning, tracking, and discussing work across teams.</a:t>
            </a:r>
          </a:p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AU" sz="2000" b="1" i="0" dirty="0">
                <a:effectLst/>
                <a:latin typeface="Söhne"/>
              </a:rPr>
              <a:t>Pipelines</a:t>
            </a:r>
            <a:r>
              <a:rPr lang="en-AU" sz="2000" b="0" i="0" dirty="0">
                <a:solidFill>
                  <a:srgbClr val="D1D5DB"/>
                </a:solidFill>
                <a:effectLst/>
                <a:latin typeface="Söhne"/>
              </a:rPr>
              <a:t>: Continuous Integration/Continuous Deployment (CI/CD) platform for automating software delivery pipelines.</a:t>
            </a: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US" sz="2000" b="1" i="0" dirty="0">
                <a:effectLst/>
                <a:latin typeface="Söhne"/>
              </a:rPr>
              <a:t>Azure Repos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Version control system, including Git repositories for source code management.</a:t>
            </a:r>
            <a:endParaRPr lang="en-US" sz="882" dirty="0"/>
          </a:p>
        </p:txBody>
      </p:sp>
      <p:sp>
        <p:nvSpPr>
          <p:cNvPr id="23556" name="Header Placeholder 3">
            <a:extLst>
              <a:ext uri="{FF2B5EF4-FFF2-40B4-BE49-F238E27FC236}">
                <a16:creationId xmlns:a16="http://schemas.microsoft.com/office/drawing/2014/main" id="{EE339108-E50F-468B-9037-98A8CDC0CD2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06C76-AB13-4AEA-8A90-E8B400D8533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23558" name="Date Placeholder 5">
            <a:extLst>
              <a:ext uri="{FF2B5EF4-FFF2-40B4-BE49-F238E27FC236}">
                <a16:creationId xmlns:a16="http://schemas.microsoft.com/office/drawing/2014/main" id="{F3BE364F-E709-4B93-B054-BEC3E629745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B9DE862-59C4-4122-B1F1-72009F08B25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23559" name="Slide Number Placeholder 6">
            <a:extLst>
              <a:ext uri="{FF2B5EF4-FFF2-40B4-BE49-F238E27FC236}">
                <a16:creationId xmlns:a16="http://schemas.microsoft.com/office/drawing/2014/main" id="{C220A6B6-375B-4F60-83FA-FB399B057D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37A2D86B-C17E-44C4-84EA-9B8AEA77B793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726249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id="{186C8EAC-7041-4586-AEAC-C42D21E617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5E9652-FF1E-43BB-9B97-D38403C56B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US" sz="882" dirty="0"/>
              <a:t>Note my version of azure </a:t>
            </a:r>
            <a:r>
              <a:rPr lang="en-US" sz="882" dirty="0" err="1"/>
              <a:t>devops</a:t>
            </a:r>
            <a:r>
              <a:rPr lang="en-US" sz="882" dirty="0"/>
              <a:t> Is the free version, with paid version you get a lot more features like parallelization and faster agents</a:t>
            </a:r>
          </a:p>
        </p:txBody>
      </p:sp>
      <p:sp>
        <p:nvSpPr>
          <p:cNvPr id="48132" name="Header Placeholder 3">
            <a:extLst>
              <a:ext uri="{FF2B5EF4-FFF2-40B4-BE49-F238E27FC236}">
                <a16:creationId xmlns:a16="http://schemas.microsoft.com/office/drawing/2014/main" id="{B7173E81-80C0-4E69-BEEB-7D0616C851B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C5EAA-88CB-4EDA-87FB-7BADA91FFCA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48134" name="Date Placeholder 5">
            <a:extLst>
              <a:ext uri="{FF2B5EF4-FFF2-40B4-BE49-F238E27FC236}">
                <a16:creationId xmlns:a16="http://schemas.microsoft.com/office/drawing/2014/main" id="{6B63B70A-959D-4A57-974F-27AC5208624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4C761F25-18E8-4E8E-855B-6AAD9C2C7982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48135" name="Slide Number Placeholder 6">
            <a:extLst>
              <a:ext uri="{FF2B5EF4-FFF2-40B4-BE49-F238E27FC236}">
                <a16:creationId xmlns:a16="http://schemas.microsoft.com/office/drawing/2014/main" id="{124230EB-FA7C-44D7-9FBE-11E71F9FFA9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4EB2438B-5C09-4BC1-BB90-A6F3196D2309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618013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>
            <a:extLst>
              <a:ext uri="{FF2B5EF4-FFF2-40B4-BE49-F238E27FC236}">
                <a16:creationId xmlns:a16="http://schemas.microsoft.com/office/drawing/2014/main" id="{5A73D411-4957-48AF-A830-310C465C5F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5DA5E6-4D6C-4227-92CA-49DAE5A44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 dirty="0"/>
          </a:p>
        </p:txBody>
      </p:sp>
      <p:sp>
        <p:nvSpPr>
          <p:cNvPr id="23556" name="Header Placeholder 3">
            <a:extLst>
              <a:ext uri="{FF2B5EF4-FFF2-40B4-BE49-F238E27FC236}">
                <a16:creationId xmlns:a16="http://schemas.microsoft.com/office/drawing/2014/main" id="{EE339108-E50F-468B-9037-98A8CDC0CD2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06C76-AB13-4AEA-8A90-E8B400D8533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23558" name="Date Placeholder 5">
            <a:extLst>
              <a:ext uri="{FF2B5EF4-FFF2-40B4-BE49-F238E27FC236}">
                <a16:creationId xmlns:a16="http://schemas.microsoft.com/office/drawing/2014/main" id="{F3BE364F-E709-4B93-B054-BEC3E629745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B9DE862-59C4-4122-B1F1-72009F08B25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23559" name="Slide Number Placeholder 6">
            <a:extLst>
              <a:ext uri="{FF2B5EF4-FFF2-40B4-BE49-F238E27FC236}">
                <a16:creationId xmlns:a16="http://schemas.microsoft.com/office/drawing/2014/main" id="{C220A6B6-375B-4F60-83FA-FB399B057D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37A2D86B-C17E-44C4-84EA-9B8AEA77B793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224751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>
            <a:extLst>
              <a:ext uri="{FF2B5EF4-FFF2-40B4-BE49-F238E27FC236}">
                <a16:creationId xmlns:a16="http://schemas.microsoft.com/office/drawing/2014/main" id="{5A73D411-4957-48AF-A830-310C465C5F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5DA5E6-4D6C-4227-92CA-49DAE5A44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US" sz="882" dirty="0"/>
              <a:t>Introduces cap-flight-</a:t>
            </a:r>
            <a:r>
              <a:rPr lang="en-US" sz="882" dirty="0" err="1"/>
              <a:t>devops</a:t>
            </a:r>
            <a:r>
              <a:rPr lang="en-US" sz="882" dirty="0"/>
              <a:t> repo</a:t>
            </a:r>
          </a:p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US" sz="882" dirty="0"/>
              <a:t>Show running in BTP build </a:t>
            </a:r>
            <a:r>
              <a:rPr lang="en-US" sz="882" dirty="0" err="1"/>
              <a:t>workzone</a:t>
            </a:r>
            <a:r>
              <a:rPr lang="en-US" sz="882" dirty="0"/>
              <a:t> standard</a:t>
            </a:r>
          </a:p>
        </p:txBody>
      </p:sp>
      <p:sp>
        <p:nvSpPr>
          <p:cNvPr id="23556" name="Header Placeholder 3">
            <a:extLst>
              <a:ext uri="{FF2B5EF4-FFF2-40B4-BE49-F238E27FC236}">
                <a16:creationId xmlns:a16="http://schemas.microsoft.com/office/drawing/2014/main" id="{EE339108-E50F-468B-9037-98A8CDC0CD2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06C76-AB13-4AEA-8A90-E8B400D8533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23558" name="Date Placeholder 5">
            <a:extLst>
              <a:ext uri="{FF2B5EF4-FFF2-40B4-BE49-F238E27FC236}">
                <a16:creationId xmlns:a16="http://schemas.microsoft.com/office/drawing/2014/main" id="{F3BE364F-E709-4B93-B054-BEC3E629745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B9DE862-59C4-4122-B1F1-72009F08B250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23559" name="Slide Number Placeholder 6">
            <a:extLst>
              <a:ext uri="{FF2B5EF4-FFF2-40B4-BE49-F238E27FC236}">
                <a16:creationId xmlns:a16="http://schemas.microsoft.com/office/drawing/2014/main" id="{C220A6B6-375B-4F60-83FA-FB399B057D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37A2D86B-C17E-44C4-84EA-9B8AEA77B793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40096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id="{186C8EAC-7041-4586-AEAC-C42D21E617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5E9652-FF1E-43BB-9B97-D38403C56B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882"/>
          </a:p>
        </p:txBody>
      </p:sp>
      <p:sp>
        <p:nvSpPr>
          <p:cNvPr id="48132" name="Header Placeholder 3">
            <a:extLst>
              <a:ext uri="{FF2B5EF4-FFF2-40B4-BE49-F238E27FC236}">
                <a16:creationId xmlns:a16="http://schemas.microsoft.com/office/drawing/2014/main" id="{B7173E81-80C0-4E69-BEEB-7D0616C851B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endParaRPr lang="en-US" altLang="en-US" sz="12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C5EAA-88CB-4EDA-87FB-7BADA91FFCA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</p:spPr>
        <p:txBody>
          <a:bodyPr/>
          <a:lstStyle/>
          <a:p>
            <a:pPr>
              <a:defRPr/>
            </a:pPr>
            <a:r>
              <a:rPr lang="en-US"/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48134" name="Date Placeholder 5">
            <a:extLst>
              <a:ext uri="{FF2B5EF4-FFF2-40B4-BE49-F238E27FC236}">
                <a16:creationId xmlns:a16="http://schemas.microsoft.com/office/drawing/2014/main" id="{6B63B70A-959D-4A57-974F-27AC5208624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4C761F25-18E8-4E8E-855B-6AAD9C2C7982}" type="datetime8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9/19/2023 2:10 PM</a:t>
            </a:fld>
            <a:endParaRPr lang="en-US" altLang="en-US" sz="1200"/>
          </a:p>
        </p:txBody>
      </p:sp>
      <p:sp>
        <p:nvSpPr>
          <p:cNvPr id="48135" name="Slide Number Placeholder 6">
            <a:extLst>
              <a:ext uri="{FF2B5EF4-FFF2-40B4-BE49-F238E27FC236}">
                <a16:creationId xmlns:a16="http://schemas.microsoft.com/office/drawing/2014/main" id="{124230EB-FA7C-44D7-9FBE-11E71F9FFA9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4EB2438B-5C09-4BC1-BB90-A6F3196D2309}" type="slidenum">
              <a:rPr lang="en-US" altLang="en-US" sz="1200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264884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3.jpg"/><Relationship Id="rId4" Type="http://schemas.openxmlformats.org/officeDocument/2006/relationships/image" Target="../media/image4.sv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ent Walk 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82F9519-A9EF-44F1-C540-B2A57347FF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79280" y="5925113"/>
            <a:ext cx="718164" cy="343470"/>
          </a:xfrm>
          <a:prstGeom prst="rect">
            <a:avLst/>
          </a:prstGeom>
          <a:effectLst>
            <a:outerShdw blurRad="457200" dir="1587510" sx="57000" sy="57000" algn="tl" rotWithShape="0">
              <a:prstClr val="black">
                <a:alpha val="51204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28DB0B-E02D-894D-B06D-A0E45C70D4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7792" t="8004" r="5278" b="1898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484B54-CB41-BC18-1DB7-4D8F5BB45480}"/>
              </a:ext>
            </a:extLst>
          </p:cNvPr>
          <p:cNvSpPr txBox="1"/>
          <p:nvPr userDrawn="1"/>
        </p:nvSpPr>
        <p:spPr>
          <a:xfrm>
            <a:off x="635579" y="485225"/>
            <a:ext cx="5205845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4800" b="1" dirty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rPr>
              <a:t>Devtoberfest</a:t>
            </a:r>
            <a:br>
              <a:rPr lang="en-US" sz="6000" b="1" dirty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rPr>
            </a:br>
            <a:r>
              <a:rPr lang="en-US" sz="4000" b="0" i="0" dirty="0">
                <a:solidFill>
                  <a:schemeClr val="accent1"/>
                </a:solidFill>
                <a:latin typeface="72 Light" panose="020B0303030000000003" pitchFamily="34" charset="0"/>
                <a:cs typeface="72 Light" panose="020B0303030000000003" pitchFamily="34" charset="0"/>
              </a:rPr>
              <a:t>from SAP</a:t>
            </a:r>
          </a:p>
        </p:txBody>
      </p:sp>
    </p:spTree>
    <p:extLst>
      <p:ext uri="{BB962C8B-B14F-4D97-AF65-F5344CB8AC3E}">
        <p14:creationId xmlns:p14="http://schemas.microsoft.com/office/powerpoint/2010/main" val="898415000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263" y="2873414"/>
            <a:ext cx="4159950" cy="1107996"/>
          </a:xfrm>
        </p:spPr>
        <p:txBody>
          <a:bodyPr anchor="ctr"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4000" y="0"/>
            <a:ext cx="6858000" cy="68580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1455" y="6549107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/>
              <a:pPr marL="0" lvl="0" indent="0" algn="r">
                <a:buNone/>
              </a:pPr>
              <a:t>‹#›</a:t>
            </a:fld>
            <a:endParaRPr lang="en-US" sz="900" noProof="0"/>
          </a:p>
        </p:txBody>
      </p:sp>
    </p:spTree>
    <p:extLst>
      <p:ext uri="{BB962C8B-B14F-4D97-AF65-F5344CB8AC3E}">
        <p14:creationId xmlns:p14="http://schemas.microsoft.com/office/powerpoint/2010/main" val="265599029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and Tex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b="0" i="0" spc="0" baseline="0">
                <a:solidFill>
                  <a:schemeClr val="accent2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05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 slide and Tex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b="0" i="0" spc="0" baseline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968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and Text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216" y="3977319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b="0" i="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4520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5808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9544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5808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9252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216" y="3035808"/>
            <a:ext cx="9144000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i="0" kern="1200" cap="none" spc="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effectLst/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3808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035641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4393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841712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 Title Slide with Inf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BD16159-5C84-425B-8404-FCAF701D9B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792" t="8004" r="5278" b="55489"/>
          <a:stretch/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200" y="3801126"/>
            <a:ext cx="9144000" cy="553998"/>
          </a:xfrm>
          <a:noFill/>
        </p:spPr>
        <p:txBody>
          <a:bodyPr anchor="t" anchorCtr="0">
            <a:noAutofit/>
          </a:bodyPr>
          <a:lstStyle>
            <a:lvl1pPr>
              <a:defRPr sz="3600" b="1" i="0" spc="0" baseline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71500" y="5168487"/>
            <a:ext cx="9144000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b="0" i="0" spc="0" baseline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500" y="6219255"/>
            <a:ext cx="718164" cy="3434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7E1998-9FE3-8C79-CEBF-C7D34A0D1DD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153671" y="4490720"/>
            <a:ext cx="2746230" cy="20720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9E80D7-0E3E-C233-7872-2152F359BA9B}"/>
              </a:ext>
            </a:extLst>
          </p:cNvPr>
          <p:cNvSpPr txBox="1"/>
          <p:nvPr userDrawn="1"/>
        </p:nvSpPr>
        <p:spPr>
          <a:xfrm>
            <a:off x="635579" y="485225"/>
            <a:ext cx="5205845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4800" b="1" dirty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rPr>
              <a:t>Devtoberfest</a:t>
            </a:r>
            <a:br>
              <a:rPr lang="en-US" sz="6000" b="1" dirty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rPr>
            </a:br>
            <a:r>
              <a:rPr lang="en-US" sz="4000" b="0" i="0" dirty="0">
                <a:solidFill>
                  <a:schemeClr val="accent1"/>
                </a:solidFill>
                <a:latin typeface="72 Light" panose="020B0303030000000003" pitchFamily="34" charset="0"/>
                <a:cs typeface="72 Light" panose="020B0303030000000003" pitchFamily="34" charset="0"/>
              </a:rPr>
              <a:t>from SAP</a:t>
            </a:r>
          </a:p>
        </p:txBody>
      </p:sp>
    </p:spTree>
    <p:extLst>
      <p:ext uri="{BB962C8B-B14F-4D97-AF65-F5344CB8AC3E}">
        <p14:creationId xmlns:p14="http://schemas.microsoft.com/office/powerpoint/2010/main" val="38557078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96D6D0-D551-2481-7AF8-08B57E2BC4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E2961C0-6C18-F4B2-C7DA-722509919663}"/>
              </a:ext>
            </a:extLst>
          </p:cNvPr>
          <p:cNvSpPr/>
          <p:nvPr userDrawn="1"/>
        </p:nvSpPr>
        <p:spPr bwMode="auto">
          <a:xfrm>
            <a:off x="237506" y="6175169"/>
            <a:ext cx="11697195" cy="68283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CA" sz="2000" dirty="0" err="1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72" panose="020B0503030000000003" pitchFamily="34" charset="0"/>
              <a:ea typeface="Segoe UI" pitchFamily="34" charset="0"/>
              <a:cs typeface="72" panose="020B050303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3467902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726516" name="Acquired Company Logo Placeholder" descr="{&quot;templafy&quot;:{&quot;id&quot;:&quot;9a6a16cc-93ce-40af-b205-2222431a4776&quot;}}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3869" y="522453"/>
            <a:ext cx="4124850" cy="266010"/>
          </a:xfrm>
          <a:prstGeom prst="rect">
            <a:avLst/>
          </a:prstGeom>
        </p:spPr>
      </p:pic>
      <p:sp>
        <p:nvSpPr>
          <p:cNvPr id="9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71500" y="6424227"/>
            <a:ext cx="10152956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dirty="0"/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  <p:sp>
        <p:nvSpPr>
          <p:cNvPr id="3" name="Contact information">
            <a:extLst>
              <a:ext uri="{FF2B5EF4-FFF2-40B4-BE49-F238E27FC236}">
                <a16:creationId xmlns:a16="http://schemas.microsoft.com/office/drawing/2014/main" id="{238BEA1F-EFCB-7173-7D8E-CDD6564B5D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3958390"/>
            <a:ext cx="5513388" cy="144810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 i="0" spc="0">
                <a:solidFill>
                  <a:schemeClr val="accent1"/>
                </a:solidFill>
                <a:latin typeface="72" panose="020B0503030000000003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4" name="Thank you">
            <a:extLst>
              <a:ext uri="{FF2B5EF4-FFF2-40B4-BE49-F238E27FC236}">
                <a16:creationId xmlns:a16="http://schemas.microsoft.com/office/drawing/2014/main" id="{6C01E8A1-7CD3-CB25-5779-45D70F0D02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200" y="2727827"/>
            <a:ext cx="5513388" cy="631660"/>
          </a:xfrm>
        </p:spPr>
        <p:txBody>
          <a:bodyPr anchor="t" anchorCtr="0">
            <a:noAutofit/>
          </a:bodyPr>
          <a:lstStyle>
            <a:lvl1pPr>
              <a:defRPr sz="3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63A8DC4-7791-4BEB-DD77-55FDAAA9B7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500" y="5931334"/>
            <a:ext cx="718164" cy="3434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FF0DC-6725-DA46-84D1-EC2967C19B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1625" t="14054" r="2292" b="57093"/>
          <a:stretch/>
        </p:blipFill>
        <p:spPr>
          <a:xfrm>
            <a:off x="0" y="0"/>
            <a:ext cx="12192000" cy="24430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98594E-F6D2-18A8-5189-7C478C7AB2C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153671" y="4490720"/>
            <a:ext cx="2746230" cy="207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395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24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0803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9928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612749"/>
          </a:xfrm>
        </p:spPr>
        <p:txBody>
          <a:bodyPr/>
          <a:lstStyle>
            <a:lvl1pPr marL="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 marL="2286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 marL="4572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 marL="6858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 marL="914400" indent="0">
              <a:buNone/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349752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1612749"/>
          </a:xfrm>
        </p:spPr>
        <p:txBody>
          <a:bodyPr/>
          <a:lstStyle>
            <a:lvl1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  <a:lvl2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>
              <a:defRPr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020087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3pPr>
            <a:lvl4pPr marL="652462" indent="0">
              <a:buFont typeface="Wingdings" panose="05000000000000000000" pitchFamily="2" charset="2"/>
              <a:buNone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35898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355702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218803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263" y="2016203"/>
            <a:ext cx="4158362" cy="1107996"/>
          </a:xfrm>
        </p:spPr>
        <p:txBody>
          <a:bodyPr anchor="b"/>
          <a:lstStyle>
            <a:lvl1pPr>
              <a:defRPr b="1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="0" i="0" spc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</a:gradFill>
                <a:latin typeface="72" panose="020B0503030000000003" pitchFamily="34" charset="0"/>
                <a:cs typeface="72" panose="020B0503030000000003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4000" y="0"/>
            <a:ext cx="6858000" cy="68580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1455" y="6549107"/>
            <a:ext cx="14106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/>
              <a:pPr marL="0" lvl="0" indent="0" algn="r">
                <a:buNone/>
              </a:pPr>
              <a:t>‹#›</a:t>
            </a:fld>
            <a:endParaRPr lang="en-US" sz="900" noProof="0"/>
          </a:p>
        </p:txBody>
      </p:sp>
    </p:spTree>
    <p:extLst>
      <p:ext uri="{BB962C8B-B14F-4D97-AF65-F5344CB8AC3E}">
        <p14:creationId xmlns:p14="http://schemas.microsoft.com/office/powerpoint/2010/main" val="226862909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8963" y="469640"/>
            <a:ext cx="11017250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200" y="1435100"/>
            <a:ext cx="11018838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788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algn="ctr" defTabSz="932472" eaLnBrk="1" hangingPunct="1">
              <a:lnSpc>
                <a:spcPct val="90000"/>
              </a:lnSpc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00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algn="ctr" defTabSz="932472" eaLnBrk="1" hangingPunct="1">
              <a:lnSpc>
                <a:spcPct val="90000"/>
              </a:lnSpc>
              <a:defRPr/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" name="Slide number">
            <a:extLst>
              <a:ext uri="{FF2B5EF4-FFF2-40B4-BE49-F238E27FC236}">
                <a16:creationId xmlns:a16="http://schemas.microsoft.com/office/drawing/2014/main" id="{78A77D8C-4052-44F0-B298-BB9D28111FB8}"/>
              </a:ext>
            </a:extLst>
          </p:cNvPr>
          <p:cNvSpPr txBox="1"/>
          <p:nvPr userDrawn="1"/>
        </p:nvSpPr>
        <p:spPr bwMode="black">
          <a:xfrm>
            <a:off x="11306061" y="6464866"/>
            <a:ext cx="31443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noProof="0" smtClean="0">
                <a:latin typeface="72" panose="020B0503030000000003" pitchFamily="34" charset="0"/>
                <a:cs typeface="72" panose="020B0503030000000003" pitchFamily="34" charset="0"/>
              </a:rPr>
              <a:pPr marL="0" lvl="0" indent="0" algn="r">
                <a:buNone/>
              </a:pPr>
              <a:t>‹#›</a:t>
            </a:fld>
            <a:endParaRPr lang="en-US" sz="900" noProof="0" dirty="0">
              <a:latin typeface="72" panose="020B0503030000000003" pitchFamily="34" charset="0"/>
              <a:cs typeface="72" panose="020B0503030000000003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947" r:id="rId1"/>
    <p:sldLayoutId id="2147484946" r:id="rId2"/>
    <p:sldLayoutId id="2147484934" r:id="rId3"/>
    <p:sldLayoutId id="2147484926" r:id="rId4"/>
    <p:sldLayoutId id="2147484935" r:id="rId5"/>
    <p:sldLayoutId id="2147484927" r:id="rId6"/>
    <p:sldLayoutId id="2147484928" r:id="rId7"/>
    <p:sldLayoutId id="2147484929" r:id="rId8"/>
    <p:sldLayoutId id="2147484936" r:id="rId9"/>
    <p:sldLayoutId id="2147484937" r:id="rId10"/>
    <p:sldLayoutId id="2147484939" r:id="rId11"/>
    <p:sldLayoutId id="2147484950" r:id="rId12"/>
    <p:sldLayoutId id="2147484940" r:id="rId13"/>
    <p:sldLayoutId id="2147484941" r:id="rId14"/>
    <p:sldLayoutId id="2147484951" r:id="rId15"/>
    <p:sldLayoutId id="2147484942" r:id="rId16"/>
    <p:sldLayoutId id="2147484930" r:id="rId17"/>
    <p:sldLayoutId id="2147484943" r:id="rId18"/>
    <p:sldLayoutId id="2147484931" r:id="rId19"/>
    <p:sldLayoutId id="2147484948" r:id="rId20"/>
    <p:sldLayoutId id="2147484949" r:id="rId21"/>
    <p:sldLayoutId id="2147484945" r:id="rId22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0" i="0" kern="1200" spc="-50" dirty="0">
          <a:ln w="3175">
            <a:noFill/>
          </a:ln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b="0" i="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4" userDrawn="1">
          <p15:clr>
            <a:srgbClr val="F26B43"/>
          </p15:clr>
        </p15:guide>
        <p15:guide id="2" pos="360" userDrawn="1">
          <p15:clr>
            <a:srgbClr val="F26B43"/>
          </p15:clr>
        </p15:guide>
        <p15:guide id="3" pos="7320" userDrawn="1">
          <p15:clr>
            <a:srgbClr val="F26B43"/>
          </p15:clr>
        </p15:guide>
        <p15:guide id="4" orient="horz" pos="360" userDrawn="1">
          <p15:clr>
            <a:srgbClr val="F26B43"/>
          </p15:clr>
        </p15:guide>
        <p15:guide id="5" pos="184" userDrawn="1">
          <p15:clr>
            <a:srgbClr val="F26B43"/>
          </p15:clr>
        </p15:guide>
        <p15:guide id="6" pos="7496" userDrawn="1">
          <p15:clr>
            <a:srgbClr val="F26B43"/>
          </p15:clr>
        </p15:guide>
        <p15:guide id="7" orient="horz" pos="175" userDrawn="1">
          <p15:clr>
            <a:srgbClr val="F26B43"/>
          </p15:clr>
        </p15:guide>
        <p15:guide id="8" orient="horz" pos="413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sper07/cap-sflight-devop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bit.ly/DevtoberCAP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1817B-8BF8-0692-8F36-28F8440D6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BentonSansRegular"/>
              </a:rPr>
              <a:t>SAP CAP in Flight: BTP Cloud Foundry Automated Deployments with Azure DevOps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D9128-1023-B0DF-C506-B21D62D919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1500" y="5168487"/>
            <a:ext cx="9144000" cy="1354217"/>
          </a:xfrm>
        </p:spPr>
        <p:txBody>
          <a:bodyPr/>
          <a:lstStyle/>
          <a:p>
            <a:r>
              <a:rPr lang="en-US" altLang="en-US" dirty="0"/>
              <a:t>John Patterson </a:t>
            </a:r>
          </a:p>
          <a:p>
            <a:r>
              <a:rPr lang="en-US" dirty="0"/>
              <a:t>BTP Cloud Sherpa</a:t>
            </a:r>
            <a:endParaRPr lang="en-US" altLang="en-US" dirty="0"/>
          </a:p>
          <a:p>
            <a:r>
              <a:rPr lang="en-US" altLang="en-US" dirty="0"/>
              <a:t>Month 09, 2023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77365853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EDBB5B-EE36-4BC7-ACA8-094E48E2B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8" y="3033713"/>
            <a:ext cx="9144000" cy="498475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dirty="0"/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BF6CD3-E864-4390-A025-F536AEE58B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788" y="3976688"/>
            <a:ext cx="9144000" cy="339725"/>
          </a:xfrm>
        </p:spPr>
        <p:txBody>
          <a:bodyPr rtlCol="0"/>
          <a:lstStyle/>
          <a:p>
            <a:pPr defTabSz="932742" fontAlgn="auto">
              <a:defRPr/>
            </a:pPr>
            <a:r>
              <a:rPr lang="en-US" dirty="0"/>
              <a:t>Simple and Advanced pipelines</a:t>
            </a:r>
          </a:p>
        </p:txBody>
      </p:sp>
    </p:spTree>
    <p:extLst>
      <p:ext uri="{BB962C8B-B14F-4D97-AF65-F5344CB8AC3E}">
        <p14:creationId xmlns:p14="http://schemas.microsoft.com/office/powerpoint/2010/main" val="270704010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4D2AFE6-6B00-4D2D-BBA0-4CC74F3C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 We Covered</a:t>
            </a:r>
          </a:p>
        </p:txBody>
      </p:sp>
      <p:sp>
        <p:nvSpPr>
          <p:cNvPr id="22531" name="Text Placeholder 5">
            <a:extLst>
              <a:ext uri="{FF2B5EF4-FFF2-40B4-BE49-F238E27FC236}">
                <a16:creationId xmlns:a16="http://schemas.microsoft.com/office/drawing/2014/main" id="{214AC166-F9C1-4B4C-8403-DB53BA4160A7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11745" y="1238426"/>
            <a:ext cx="11018520" cy="561957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CI/CD Improves SAP CAP with Faster Feedback, Quality, Risk, and Collaboration.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Azure DevOps Helps with Code Management, Building, Testing, and Deployment.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to Create Templates for Reusable and Scalable Pipelines.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Link to Git Repo </a:t>
            </a:r>
            <a:r>
              <a:rPr lang="en-AU" dirty="0">
                <a:hlinkClick r:id="rId3"/>
              </a:rPr>
              <a:t>bit.ly/</a:t>
            </a:r>
            <a:r>
              <a:rPr lang="en-AU" dirty="0" err="1">
                <a:hlinkClick r:id="rId3"/>
              </a:rPr>
              <a:t>DevtoberCAP</a:t>
            </a:r>
            <a:r>
              <a:rPr lang="en-AU" dirty="0"/>
              <a:t> </a:t>
            </a:r>
            <a:r>
              <a:rPr lang="en-US" dirty="0"/>
              <a:t> for You to Try and Learn More.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3443953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act information">
            <a:extLst>
              <a:ext uri="{FF2B5EF4-FFF2-40B4-BE49-F238E27FC236}">
                <a16:creationId xmlns:a16="http://schemas.microsoft.com/office/drawing/2014/main" id="{764BF401-526E-AC16-81F3-A46E233F0B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200" y="3958390"/>
            <a:ext cx="5513388" cy="144810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 i="0" spc="0">
                <a:solidFill>
                  <a:schemeClr val="accent1"/>
                </a:solidFill>
                <a:latin typeface="72" panose="020B0503030000000003" pitchFamily="34" charset="0"/>
              </a:defRPr>
            </a:lvl2pPr>
          </a:lstStyle>
          <a:p>
            <a:r>
              <a:rPr lang="en-US" dirty="0"/>
              <a:t>Contact information:</a:t>
            </a:r>
          </a:p>
          <a:p>
            <a:pPr lvl="1"/>
            <a:r>
              <a:rPr lang="en-US" dirty="0"/>
              <a:t>John Patterson </a:t>
            </a:r>
            <a:endParaRPr lang="en-US" i="1" dirty="0"/>
          </a:p>
          <a:p>
            <a:pPr lvl="1"/>
            <a:r>
              <a:rPr lang="en-US" dirty="0"/>
              <a:t>SAP BTP Cloud Sherpa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https://www.linkedin.com/in/johnspatterson/</a:t>
            </a:r>
          </a:p>
          <a:p>
            <a:pPr lvl="1"/>
            <a:r>
              <a:rPr lang="en-US" dirty="0"/>
              <a:t>https://twitter.com/jasper_07</a:t>
            </a:r>
          </a:p>
        </p:txBody>
      </p:sp>
      <p:sp>
        <p:nvSpPr>
          <p:cNvPr id="5" name="Thank you">
            <a:extLst>
              <a:ext uri="{FF2B5EF4-FFF2-40B4-BE49-F238E27FC236}">
                <a16:creationId xmlns:a16="http://schemas.microsoft.com/office/drawing/2014/main" id="{C05667E3-E4EE-94FB-6E98-80370A1D831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200" y="2727827"/>
            <a:ext cx="5513388" cy="631660"/>
          </a:xfrm>
        </p:spPr>
        <p:txBody>
          <a:bodyPr anchor="t" anchorCtr="0">
            <a:noAutofit/>
          </a:bodyPr>
          <a:lstStyle>
            <a:lvl1pPr>
              <a:defRPr sz="3600" b="1" i="0" spc="0">
                <a:solidFill>
                  <a:schemeClr val="accent1"/>
                </a:solidFill>
                <a:latin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 dirty="0"/>
              <a:t>Thank you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6565066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1B1DCA-2AFD-4CD1-A220-112FEB991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E7DCF9-BE2D-4B82-BCEE-B98EAA5ACF2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altLang="en-US" dirty="0"/>
              <a:t>Main topic: 72, size 28pt</a:t>
            </a:r>
          </a:p>
          <a:p>
            <a:pPr lvl="1"/>
            <a:r>
              <a:rPr lang="en-US" altLang="en-US" dirty="0"/>
              <a:t>72, size 20pt for second level</a:t>
            </a:r>
          </a:p>
          <a:p>
            <a:pPr lvl="2"/>
            <a:r>
              <a:rPr lang="en-US" altLang="en-US" dirty="0"/>
              <a:t>72, size 16pt for third level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2995DF-8B54-4587-A8F0-736FD632285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altLang="en-US" dirty="0"/>
              <a:t>Main topic: 72, size 28pt</a:t>
            </a:r>
          </a:p>
          <a:p>
            <a:pPr lvl="1"/>
            <a:r>
              <a:rPr lang="en-US" altLang="en-US" dirty="0"/>
              <a:t>72, size 20pt for second level</a:t>
            </a:r>
          </a:p>
          <a:p>
            <a:pPr lvl="2"/>
            <a:r>
              <a:rPr lang="en-US" altLang="en-US" dirty="0"/>
              <a:t>72, size 16pt for third level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35051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2409863-657E-4036-ACF9-C37E45140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with two column text without bullet points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586871-9810-4FCF-8E76-2D899201DF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/>
              <a:t>Main topic: 72, size 28pt</a:t>
            </a:r>
          </a:p>
          <a:p>
            <a:pPr lvl="1"/>
            <a:r>
              <a:rPr lang="en-US" altLang="en-US"/>
              <a:t>72, size 20pt for second level</a:t>
            </a:r>
          </a:p>
          <a:p>
            <a:pPr lvl="2"/>
            <a:r>
              <a:rPr lang="en-US" altLang="en-US"/>
              <a:t>72, size 16pt for 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13AB4F9-7191-4A2D-B80D-BE1F97C9D0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en-US"/>
              <a:t>Main topic: 72, size 28pt</a:t>
            </a:r>
          </a:p>
          <a:p>
            <a:pPr lvl="1"/>
            <a:r>
              <a:rPr lang="en-US" altLang="en-US"/>
              <a:t>72, size 20pt for second level</a:t>
            </a:r>
          </a:p>
          <a:p>
            <a:pPr lvl="2"/>
            <a:r>
              <a:rPr lang="en-US" altLang="en-US"/>
              <a:t>72, size 16pt for third level</a:t>
            </a:r>
          </a:p>
        </p:txBody>
      </p:sp>
    </p:spTree>
    <p:extLst>
      <p:ext uri="{BB962C8B-B14F-4D97-AF65-F5344CB8AC3E}">
        <p14:creationId xmlns:p14="http://schemas.microsoft.com/office/powerpoint/2010/main" val="103806314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5C188-507D-B882-87F0-FE75801DB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347480774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BBE4D4-C237-4610-A22F-5F8CEA164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72" panose="020B0503030000000003" pitchFamily="34" charset="0"/>
                <a:cs typeface="72" panose="020B0503030000000003" pitchFamily="34" charset="0"/>
              </a:rPr>
              <a:t>Small 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367822398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2911357-D7F0-40B2-8FE7-A28EBDF1E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963" y="2016204"/>
            <a:ext cx="4157662" cy="1107996"/>
          </a:xfrm>
        </p:spPr>
        <p:txBody>
          <a:bodyPr/>
          <a:lstStyle/>
          <a:p>
            <a:r>
              <a:rPr lang="en-US"/>
              <a:t>Title square </a:t>
            </a:r>
            <a:br>
              <a:rPr lang="en-US"/>
            </a:br>
            <a:r>
              <a:rPr lang="en-US"/>
              <a:t>photo layout</a:t>
            </a:r>
          </a:p>
        </p:txBody>
      </p:sp>
      <p:sp>
        <p:nvSpPr>
          <p:cNvPr id="32771" name="Text Placeholder 2">
            <a:extLst>
              <a:ext uri="{FF2B5EF4-FFF2-40B4-BE49-F238E27FC236}">
                <a16:creationId xmlns:a16="http://schemas.microsoft.com/office/drawing/2014/main" id="{C7A7C481-D324-4E5A-91AF-D6E885CA5730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/>
          <a:p>
            <a:r>
              <a:rPr lang="en-US" altLang="en-US">
                <a:latin typeface="72" panose="020B0503030000000003" pitchFamily="34" charset="0"/>
                <a:cs typeface="72" panose="020B0503030000000003" pitchFamily="34" charset="0"/>
              </a:rPr>
              <a:t>Smaller text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AE8851-ABF1-4DE3-B934-0E4D9405619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AU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4228141-27AF-4E89-B61D-8A8239FD9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/>
          <a:lstStyle/>
          <a:p>
            <a:r>
              <a:rPr lang="en-US"/>
              <a:t>Square photo layout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B97F11-B7EC-488A-97FC-543FAF76434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AU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EDBB5B-EE36-4BC7-ACA8-094E48E2B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dirty="0"/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BF6CD3-E864-4390-A025-F536AEE58B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defTabSz="932742" fontAlgn="auto">
              <a:defRPr/>
            </a:pPr>
            <a:r>
              <a:rPr lang="en-US" dirty="0"/>
              <a:t>Speaker name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4D2AFE6-6B00-4D2D-BBA0-4CC74F3C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the Session</a:t>
            </a:r>
          </a:p>
        </p:txBody>
      </p:sp>
      <p:sp>
        <p:nvSpPr>
          <p:cNvPr id="22531" name="Text Placeholder 5">
            <a:extLst>
              <a:ext uri="{FF2B5EF4-FFF2-40B4-BE49-F238E27FC236}">
                <a16:creationId xmlns:a16="http://schemas.microsoft.com/office/drawing/2014/main" id="{214AC166-F9C1-4B4C-8403-DB53BA4160A7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86390" y="1434370"/>
            <a:ext cx="11018520" cy="4481227"/>
          </a:xfrm>
        </p:spPr>
        <p:txBody>
          <a:bodyPr/>
          <a:lstStyle/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Understand why creating CI/CD pipelines for SAP CAP developments, is important and beneficial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Learn how Azure DevOps can help you on your CI/CD journey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See examples of a simple pipeline and an advanced pipeline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Get access to the resources to try them yourself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endParaRPr lang="en-US" altLang="en-US" dirty="0"/>
          </a:p>
          <a:p>
            <a:pPr marL="514350" indent="-514350">
              <a:buFont typeface="Wingdings" panose="05000000000000000000" pitchFamily="2" charset="2"/>
              <a:buChar char="§"/>
            </a:pPr>
            <a:endParaRPr lang="en-US" altLang="en-US" dirty="0"/>
          </a:p>
          <a:p>
            <a:r>
              <a:rPr lang="en-US" altLang="en-US" dirty="0"/>
              <a:t>** Everything I show is available </a:t>
            </a:r>
            <a:r>
              <a:rPr lang="en-US" altLang="en-US"/>
              <a:t>with the free </a:t>
            </a:r>
            <a:r>
              <a:rPr lang="en-US" altLang="en-US" dirty="0"/>
              <a:t>versions</a:t>
            </a:r>
          </a:p>
          <a:p>
            <a:pPr marL="514350" indent="-514350">
              <a:buAutoNum type="arabicPeriod"/>
            </a:pPr>
            <a:endParaRPr lang="en-US" altLang="en-US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EDBB5B-EE36-4BC7-ACA8-094E48E2B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8" y="3033713"/>
            <a:ext cx="9144000" cy="498475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dirty="0"/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BF6CD3-E864-4390-A025-F536AEE58B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788" y="3976688"/>
            <a:ext cx="9144000" cy="339725"/>
          </a:xfrm>
        </p:spPr>
        <p:txBody>
          <a:bodyPr rtlCol="0"/>
          <a:lstStyle/>
          <a:p>
            <a:pPr defTabSz="932742" fontAlgn="auto">
              <a:defRPr/>
            </a:pPr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938230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968F6-E6E6-523D-BC93-9577E7C8A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55B07-F2B5-DE16-FCAF-106B5DF0E9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CA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30160260"/>
      </p:ext>
    </p:extLst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FC483-42A0-48F0-83CF-2A5F47B3D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t>Section title</a:t>
            </a:r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FC483-42A0-48F0-83CF-2A5F47B3D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8" y="3035300"/>
            <a:ext cx="9144000" cy="498475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884228033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0205-B500-A106-B815-CC5206530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62404502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4D2AFE6-6B00-4D2D-BBA0-4CC74F3C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2531" name="Text Placeholder 5">
            <a:extLst>
              <a:ext uri="{FF2B5EF4-FFF2-40B4-BE49-F238E27FC236}">
                <a16:creationId xmlns:a16="http://schemas.microsoft.com/office/drawing/2014/main" id="{214AC166-F9C1-4B4C-8403-DB53BA4160A7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86390" y="1434370"/>
            <a:ext cx="11018520" cy="3016210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altLang="en-US" dirty="0"/>
              <a:t>Introduction ( 5 min )</a:t>
            </a:r>
          </a:p>
          <a:p>
            <a:pPr marL="514350" indent="-514350">
              <a:buFont typeface="Wingdings" panose="05000000000000000000" pitchFamily="2" charset="2"/>
              <a:buAutoNum type="arabicPeriod"/>
            </a:pPr>
            <a:r>
              <a:rPr lang="en-US" altLang="en-US" dirty="0"/>
              <a:t>Problems and benefits of CI/CD ( 5 min )</a:t>
            </a:r>
          </a:p>
          <a:p>
            <a:pPr marL="514350" indent="-514350">
              <a:buAutoNum type="arabicPeriod"/>
            </a:pPr>
            <a:r>
              <a:rPr lang="en-US" altLang="en-US" dirty="0"/>
              <a:t>What is Azure DevOps ( 10 min )</a:t>
            </a:r>
          </a:p>
          <a:p>
            <a:pPr marL="514350" indent="-514350">
              <a:buAutoNum type="arabicPeriod"/>
            </a:pPr>
            <a:r>
              <a:rPr lang="en-US" altLang="en-US" dirty="0"/>
              <a:t>Examples of pipelines ( 20 min )</a:t>
            </a:r>
          </a:p>
          <a:p>
            <a:pPr marL="514350" indent="-514350">
              <a:buAutoNum type="arabicPeriod"/>
            </a:pPr>
            <a:r>
              <a:rPr lang="en-US" altLang="en-US" dirty="0"/>
              <a:t>Conclusion ( 5 min )</a:t>
            </a:r>
          </a:p>
          <a:p>
            <a:pPr marL="514350" indent="-514350">
              <a:buAutoNum type="arabicPeriod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0185621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4D2AFE6-6B00-4D2D-BBA0-4CC74F3C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2531" name="Text Placeholder 5">
            <a:extLst>
              <a:ext uri="{FF2B5EF4-FFF2-40B4-BE49-F238E27FC236}">
                <a16:creationId xmlns:a16="http://schemas.microsoft.com/office/drawing/2014/main" id="{214AC166-F9C1-4B4C-8403-DB53BA4160A7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86390" y="1434370"/>
            <a:ext cx="11018520" cy="1982081"/>
          </a:xfrm>
        </p:spPr>
        <p:txBody>
          <a:bodyPr/>
          <a:lstStyle/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Who is John Patterson BTP Sherpa?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What are CI/CD pipelines?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Why Azure DevOps pipelines?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4627828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4D2AFE6-6B00-4D2D-BBA0-4CC74F3C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and benefits of CI/CD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A4E2BA-4AC0-61FF-5814-FE24B0EB8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44" y="1427887"/>
            <a:ext cx="10516511" cy="446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6488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4D2AFE6-6B00-4D2D-BBA0-4CC74F3C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DevOps?</a:t>
            </a:r>
          </a:p>
        </p:txBody>
      </p:sp>
      <p:sp>
        <p:nvSpPr>
          <p:cNvPr id="22531" name="Text Placeholder 5">
            <a:extLst>
              <a:ext uri="{FF2B5EF4-FFF2-40B4-BE49-F238E27FC236}">
                <a16:creationId xmlns:a16="http://schemas.microsoft.com/office/drawing/2014/main" id="{214AC166-F9C1-4B4C-8403-DB53BA4160A7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86390" y="1434370"/>
            <a:ext cx="11018520" cy="430887"/>
          </a:xfrm>
        </p:spPr>
        <p:txBody>
          <a:bodyPr/>
          <a:lstStyle/>
          <a:p>
            <a:r>
              <a:rPr lang="en-US" b="0" i="0" dirty="0">
                <a:solidFill>
                  <a:srgbClr val="D2D0CE"/>
                </a:solidFill>
                <a:effectLst/>
                <a:latin typeface="-apple-system"/>
              </a:rPr>
              <a:t> </a:t>
            </a:r>
            <a:endParaRPr lang="en-US" altLang="en-US" dirty="0"/>
          </a:p>
        </p:txBody>
      </p:sp>
      <p:pic>
        <p:nvPicPr>
          <p:cNvPr id="2" name="Picture 1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48A9919F-620A-C6EE-B3B8-D34E52CBD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724" y="1283459"/>
            <a:ext cx="7428480" cy="520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5289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EDBB5B-EE36-4BC7-ACA8-094E48E2B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8" y="3033713"/>
            <a:ext cx="9144000" cy="498475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dirty="0"/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BF6CD3-E864-4390-A025-F536AEE58B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788" y="3976688"/>
            <a:ext cx="9144000" cy="339725"/>
          </a:xfrm>
        </p:spPr>
        <p:txBody>
          <a:bodyPr rtlCol="0"/>
          <a:lstStyle/>
          <a:p>
            <a:pPr defTabSz="932742" fontAlgn="auto">
              <a:defRPr/>
            </a:pPr>
            <a:r>
              <a:rPr lang="en-US" dirty="0"/>
              <a:t>Quick overview of Azure DevOps </a:t>
            </a:r>
          </a:p>
        </p:txBody>
      </p:sp>
    </p:spTree>
    <p:extLst>
      <p:ext uri="{BB962C8B-B14F-4D97-AF65-F5344CB8AC3E}">
        <p14:creationId xmlns:p14="http://schemas.microsoft.com/office/powerpoint/2010/main" val="385748678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4D2AFE6-6B00-4D2D-BBA0-4CC74F3C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DevOps Demo</a:t>
            </a:r>
          </a:p>
        </p:txBody>
      </p:sp>
      <p:sp>
        <p:nvSpPr>
          <p:cNvPr id="22531" name="Text Placeholder 5">
            <a:extLst>
              <a:ext uri="{FF2B5EF4-FFF2-40B4-BE49-F238E27FC236}">
                <a16:creationId xmlns:a16="http://schemas.microsoft.com/office/drawing/2014/main" id="{214AC166-F9C1-4B4C-8403-DB53BA4160A7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>
          <a:xfrm>
            <a:off x="586390" y="1434370"/>
            <a:ext cx="11018520" cy="4567404"/>
          </a:xfrm>
        </p:spPr>
        <p:txBody>
          <a:bodyPr/>
          <a:lstStyle/>
          <a:p>
            <a:r>
              <a:rPr lang="en-US" dirty="0"/>
              <a:t>Summary, what we saw</a:t>
            </a:r>
            <a:endParaRPr lang="en-US" altLang="en-US" dirty="0"/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How to create a repo in Azure Repos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How to setup up a build pipeline for the repo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How the yaml was structured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How we incorporate available task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How we could search for available extensions in marketplace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How the pipeline was triggered on commit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altLang="en-US" dirty="0"/>
              <a:t>How to see the results of the pipeline run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9480708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4D2AFE6-6B00-4D2D-BBA0-4CC74F3C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pipelines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F1FE0F-9728-FD50-673C-D78BDF16D777}"/>
              </a:ext>
            </a:extLst>
          </p:cNvPr>
          <p:cNvSpPr txBox="1"/>
          <p:nvPr/>
        </p:nvSpPr>
        <p:spPr>
          <a:xfrm>
            <a:off x="3695522" y="5731685"/>
            <a:ext cx="4800956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367" fontAlgn="auto">
              <a:spcBef>
                <a:spcPts val="0"/>
              </a:spcBef>
              <a:spcAft>
                <a:spcPts val="333"/>
              </a:spcAft>
              <a:defRPr/>
            </a:pPr>
            <a:r>
              <a:rPr lang="en-US" sz="4000" dirty="0">
                <a:hlinkClick r:id="rId3" action="ppaction://hlinkfile"/>
              </a:rPr>
              <a:t>bit.ly/</a:t>
            </a:r>
            <a:r>
              <a:rPr lang="en-US" sz="4000" dirty="0" err="1">
                <a:hlinkClick r:id="rId3" action="ppaction://hlinkfile"/>
              </a:rPr>
              <a:t>DevtoberCAP</a:t>
            </a:r>
            <a:endParaRPr lang="en-US" sz="4000" dirty="0"/>
          </a:p>
          <a:p>
            <a:pPr algn="ctr" defTabSz="914367" fontAlgn="auto">
              <a:spcBef>
                <a:spcPts val="0"/>
              </a:spcBef>
              <a:spcAft>
                <a:spcPts val="333"/>
              </a:spcAft>
              <a:defRPr/>
            </a:pPr>
            <a:endParaRPr lang="en-US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9E16BB-EB82-FB50-7C13-28FAAE8E6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124" y="2212424"/>
            <a:ext cx="3726029" cy="13985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3E3165-7C33-B10D-21A2-86744D30E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1650" y="1553547"/>
            <a:ext cx="5486399" cy="364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638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TE23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470CED"/>
      </a:accent1>
      <a:accent2>
        <a:srgbClr val="2CE0BF"/>
      </a:accent2>
      <a:accent3>
        <a:srgbClr val="EBF8FF"/>
      </a:accent3>
      <a:accent4>
        <a:srgbClr val="F1ECFF"/>
      </a:accent4>
      <a:accent5>
        <a:srgbClr val="DAFDF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" panose="020B0503030000000003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" panose="020B0503030000000003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A6527F19-A3D3-4C44-98EC-3A8414FB77F0}" vid="{CF0B60E4-7906-9346-8140-83187A17B77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F7C955673543488E80685F053CC1F3" ma:contentTypeVersion="" ma:contentTypeDescription="Create a new document." ma:contentTypeScope="" ma:versionID="9f3da6751e99a8c26e5fad3024f288a3">
  <xsd:schema xmlns:xsd="http://www.w3.org/2001/XMLSchema" xmlns:xs="http://www.w3.org/2001/XMLSchema" xmlns:p="http://schemas.microsoft.com/office/2006/metadata/properties" xmlns:ns2="a2b746d6-fd21-4e1a-8bd9-19e6c6e2df02" xmlns:ns3="ca341c08-7535-44d3-ad6c-79958b7b1051" targetNamespace="http://schemas.microsoft.com/office/2006/metadata/properties" ma:root="true" ma:fieldsID="ecd5fe5b5dae8e84aa5f3ae665edbd73" ns2:_="" ns3:_="">
    <xsd:import namespace="a2b746d6-fd21-4e1a-8bd9-19e6c6e2df02"/>
    <xsd:import namespace="ca341c08-7535-44d3-ad6c-79958b7b10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b746d6-fd21-4e1a-8bd9-19e6c6e2df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c7b3fb9d-ee0a-40a8-bd42-4026b75186d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341c08-7535-44d3-ad6c-79958b7b1051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ac693733-9ead-480b-a338-21d5ebec9811}" ma:internalName="TaxCatchAll" ma:showField="CatchAllData" ma:web="ca341c08-7535-44d3-ad6c-79958b7b10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a341c08-7535-44d3-ad6c-79958b7b1051">
      <UserInfo>
        <DisplayName>Moser, Katie</DisplayName>
        <AccountId>42</AccountId>
        <AccountType/>
      </UserInfo>
      <UserInfo>
        <DisplayName>Drefke, Kate</DisplayName>
        <AccountId>281</AccountId>
        <AccountType/>
      </UserInfo>
    </SharedWithUsers>
    <lcf76f155ced4ddcb4097134ff3c332f xmlns="a2b746d6-fd21-4e1a-8bd9-19e6c6e2df02">
      <Terms xmlns="http://schemas.microsoft.com/office/infopath/2007/PartnerControls"/>
    </lcf76f155ced4ddcb4097134ff3c332f>
    <TaxCatchAll xmlns="ca341c08-7535-44d3-ad6c-79958b7b1051" xsi:nil="true"/>
  </documentManagement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72EE63-9ED7-4D7A-B8EF-4A0EBCFA3B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2b746d6-fd21-4e1a-8bd9-19e6c6e2df02"/>
    <ds:schemaRef ds:uri="ca341c08-7535-44d3-ad6c-79958b7b10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ca341c08-7535-44d3-ad6c-79958b7b1051"/>
    <ds:schemaRef ds:uri="http://purl.org/dc/terms/"/>
    <ds:schemaRef ds:uri="http://purl.org/dc/elements/1.1/"/>
    <ds:schemaRef ds:uri="a2b746d6-fd21-4e1a-8bd9-19e6c6e2df0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Template</Template>
  <TotalTime>686</TotalTime>
  <Words>1151</Words>
  <Application>Microsoft Office PowerPoint</Application>
  <PresentationFormat>Widescreen</PresentationFormat>
  <Paragraphs>148</Paragraphs>
  <Slides>24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72</vt:lpstr>
      <vt:lpstr>72 Light</vt:lpstr>
      <vt:lpstr>-apple-system</vt:lpstr>
      <vt:lpstr>Arial</vt:lpstr>
      <vt:lpstr>BentonSansRegular</vt:lpstr>
      <vt:lpstr>Consolas</vt:lpstr>
      <vt:lpstr>Segoe UI</vt:lpstr>
      <vt:lpstr>Söhne</vt:lpstr>
      <vt:lpstr>Wingdings</vt:lpstr>
      <vt:lpstr>White Template</vt:lpstr>
      <vt:lpstr>SAP CAP in Flight: BTP Cloud Foundry Automated Deployments with Azure DevOps</vt:lpstr>
      <vt:lpstr>Goals of the Session</vt:lpstr>
      <vt:lpstr>Agenda</vt:lpstr>
      <vt:lpstr>Introduction</vt:lpstr>
      <vt:lpstr>Problems and benefits of CI/CD</vt:lpstr>
      <vt:lpstr>What is Azure DevOps?</vt:lpstr>
      <vt:lpstr>Demo</vt:lpstr>
      <vt:lpstr>Azure DevOps Demo</vt:lpstr>
      <vt:lpstr>Examples of pipelines</vt:lpstr>
      <vt:lpstr>Demo</vt:lpstr>
      <vt:lpstr>Conclusion: We Covered</vt:lpstr>
      <vt:lpstr>Thank you</vt:lpstr>
      <vt:lpstr>Agenda</vt:lpstr>
      <vt:lpstr>Text with two column text without bullet points</vt:lpstr>
      <vt:lpstr>Title only layout</vt:lpstr>
      <vt:lpstr>Small title only layout</vt:lpstr>
      <vt:lpstr>Title square  photo layout</vt:lpstr>
      <vt:lpstr>Square photo layout </vt:lpstr>
      <vt:lpstr>Demo</vt:lpstr>
      <vt:lpstr>Demo</vt:lpstr>
      <vt:lpstr>Demo</vt:lpstr>
      <vt:lpstr>Section title</vt:lpstr>
      <vt:lpstr>Section title</vt:lpstr>
      <vt:lpstr>Section title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 information</dc:title>
  <dc:subject>&lt;Event name&gt;</dc:subject>
  <dc:creator>Kanneh, Mamikee</dc:creator>
  <cp:keywords/>
  <dc:description/>
  <cp:lastModifiedBy>J Patterson</cp:lastModifiedBy>
  <cp:revision>23</cp:revision>
  <dcterms:created xsi:type="dcterms:W3CDTF">2023-07-27T10:50:23Z</dcterms:created>
  <dcterms:modified xsi:type="dcterms:W3CDTF">2023-09-19T04:39:42Z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0x01010093A0AFC9B3753943B56F7972F6686EAD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_ip_UnifiedCompliancePolicyUIAction">
    <vt:lpwstr/>
  </property>
  <property fmtid="{D5CDD505-2E9C-101B-9397-08002B2CF9AE}" pid="20" name="_ip_UnifiedCompliancePolicyProperties">
    <vt:lpwstr/>
  </property>
  <property fmtid="{D5CDD505-2E9C-101B-9397-08002B2CF9AE}" pid="21" name="MediaServiceKeyPoints">
    <vt:lpwstr/>
  </property>
  <property fmtid="{D5CDD505-2E9C-101B-9397-08002B2CF9AE}" pid="22" name="MediaServiceImageTags">
    <vt:lpwstr/>
  </property>
</Properties>
</file>

<file path=docProps/thumbnail.jpeg>
</file>